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4"/>
    <p:sldMasterId id="2147483707" r:id="rId5"/>
    <p:sldMasterId id="214748370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  <p:embeddedFont>
      <p:font typeface="Roboto Slab Regular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42" Type="http://schemas.openxmlformats.org/officeDocument/2006/relationships/font" Target="fonts/RobotoSlabRegular-bold.fntdata"/><Relationship Id="rId41" Type="http://schemas.openxmlformats.org/officeDocument/2006/relationships/font" Target="fonts/RobotoSlabRegular-regular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Medium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4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3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5.xml"/><Relationship Id="rId34" Type="http://schemas.openxmlformats.org/officeDocument/2006/relationships/font" Target="fonts/HelveticaNeue-bold.fntdata"/><Relationship Id="rId15" Type="http://schemas.openxmlformats.org/officeDocument/2006/relationships/font" Target="fonts/RobotoSlab-regular.fntdata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HelveticaNeueLight-italic.fntdata"/><Relationship Id="rId16" Type="http://schemas.openxmlformats.org/officeDocument/2006/relationships/font" Target="fonts/RobotoSlab-bold.fntdata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1af25c41a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91af25c41a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1af25c41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1af25c41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1af25c41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1af25c41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1af25c41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1af25c41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2.jpg"/><Relationship Id="rId6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50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52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2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5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5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54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5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5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57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57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5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58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2" name="Google Shape;262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3" name="Google Shape;26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48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2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62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A/B Testing: Case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62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3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A/B Testing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Business Case Scenario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63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63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63"/>
          <p:cNvPicPr preferRelativeResize="0"/>
          <p:nvPr/>
        </p:nvPicPr>
        <p:blipFill rotWithShape="1">
          <a:blip r:embed="rId5">
            <a:alphaModFix/>
          </a:blip>
          <a:srcRect b="0" l="0" r="0" t="30323"/>
          <a:stretch/>
        </p:blipFill>
        <p:spPr>
          <a:xfrm>
            <a:off x="768125" y="1127525"/>
            <a:ext cx="2838424" cy="29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4"/>
          <p:cNvSpPr/>
          <p:nvPr/>
        </p:nvSpPr>
        <p:spPr>
          <a:xfrm>
            <a:off x="4532199" y="-21928"/>
            <a:ext cx="4637100" cy="5187300"/>
          </a:xfrm>
          <a:prstGeom prst="rect">
            <a:avLst/>
          </a:prstGeom>
          <a:solidFill>
            <a:srgbClr val="E17B7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86" name="Google Shape;28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188" y="-345675"/>
            <a:ext cx="4637100" cy="6139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8" name="Google Shape;2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4"/>
          <p:cNvSpPr txBox="1"/>
          <p:nvPr/>
        </p:nvSpPr>
        <p:spPr>
          <a:xfrm>
            <a:off x="710700" y="1931900"/>
            <a:ext cx="31056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B75"/>
              </a:buClr>
              <a:buSzPts val="3000"/>
              <a:buFont typeface="Arial"/>
              <a:buNone/>
            </a:pPr>
            <a:r>
              <a:rPr b="1" lang="en" sz="3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WHAT’S</a:t>
            </a:r>
            <a:endParaRPr b="1" sz="3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B75"/>
              </a:buClr>
              <a:buSzPts val="3000"/>
              <a:buFont typeface="Arial"/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A/B TESTING?</a:t>
            </a:r>
            <a:endParaRPr b="1" sz="3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5"/>
          <p:cNvSpPr txBox="1"/>
          <p:nvPr/>
        </p:nvSpPr>
        <p:spPr>
          <a:xfrm>
            <a:off x="805675" y="1838275"/>
            <a:ext cx="7551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 are a newly hired junior analyst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experiment was designed as an A/B test with a measurement period of 3/15/2017 – 4/30/2017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experiment is a digital experiment on a website that your company uses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users/customers go on the website to register for the company’s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 is available at your disposal. Understand the data, hypothesis tested, and the business objectives.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Analyse the data and answer the business problems.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5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CASE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Scenario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6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6"/>
          <p:cNvSpPr txBox="1"/>
          <p:nvPr/>
        </p:nvSpPr>
        <p:spPr>
          <a:xfrm>
            <a:off x="805675" y="1838275"/>
            <a:ext cx="7551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Hypotheses: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more modern UI and prompts would make clients feel more comfortable with the process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Clients would complete the new process at a higher rate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Objectives: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Analyze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the ways in which clients interact differently with your product.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Measure the impact of the new process perform. What are some differences?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66"/>
          <p:cNvSpPr txBox="1"/>
          <p:nvPr/>
        </p:nvSpPr>
        <p:spPr>
          <a:xfrm>
            <a:off x="585600" y="1061800"/>
            <a:ext cx="66945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&amp; Objectives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7"/>
          <p:cNvSpPr txBox="1"/>
          <p:nvPr/>
        </p:nvSpPr>
        <p:spPr>
          <a:xfrm>
            <a:off x="805675" y="1838275"/>
            <a:ext cx="7551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set 1 (df_final_demo)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contains client demographic information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Data set 2 (df_final_web_data)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contains web hit level web activity        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(split into 2 parts: pt_1 and pt_2)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set 3 (df_final_experiment_clients)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contains a list of clients             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 indicates whether they were a part of the experiment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67"/>
          <p:cNvSpPr txBox="1"/>
          <p:nvPr/>
        </p:nvSpPr>
        <p:spPr>
          <a:xfrm>
            <a:off x="585600" y="1061800"/>
            <a:ext cx="66945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Available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